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68" r:id="rId4"/>
    <p:sldId id="269" r:id="rId5"/>
    <p:sldId id="273" r:id="rId6"/>
    <p:sldId id="258" r:id="rId7"/>
    <p:sldId id="272" r:id="rId8"/>
    <p:sldId id="271" r:id="rId9"/>
    <p:sldId id="274" r:id="rId10"/>
    <p:sldId id="270" r:id="rId11"/>
    <p:sldId id="275" r:id="rId12"/>
    <p:sldId id="278" r:id="rId13"/>
    <p:sldId id="338" r:id="rId14"/>
    <p:sldId id="322" r:id="rId15"/>
    <p:sldId id="259" r:id="rId16"/>
    <p:sldId id="283" r:id="rId17"/>
    <p:sldId id="288" r:id="rId18"/>
    <p:sldId id="287" r:id="rId19"/>
    <p:sldId id="289" r:id="rId20"/>
    <p:sldId id="290" r:id="rId21"/>
    <p:sldId id="285" r:id="rId22"/>
    <p:sldId id="291" r:id="rId23"/>
    <p:sldId id="284" r:id="rId24"/>
    <p:sldId id="292" r:id="rId25"/>
    <p:sldId id="293" r:id="rId26"/>
    <p:sldId id="339" r:id="rId27"/>
    <p:sldId id="260" r:id="rId28"/>
    <p:sldId id="294" r:id="rId29"/>
    <p:sldId id="295" r:id="rId30"/>
    <p:sldId id="296" r:id="rId31"/>
    <p:sldId id="297" r:id="rId32"/>
    <p:sldId id="298" r:id="rId33"/>
    <p:sldId id="333" r:id="rId34"/>
    <p:sldId id="336" r:id="rId35"/>
    <p:sldId id="337" r:id="rId36"/>
    <p:sldId id="321" r:id="rId37"/>
    <p:sldId id="316" r:id="rId38"/>
    <p:sldId id="262" r:id="rId39"/>
    <p:sldId id="263" r:id="rId40"/>
    <p:sldId id="299" r:id="rId41"/>
    <p:sldId id="267" r:id="rId42"/>
    <p:sldId id="300" r:id="rId43"/>
    <p:sldId id="301" r:id="rId44"/>
    <p:sldId id="302" r:id="rId45"/>
    <p:sldId id="264" r:id="rId46"/>
    <p:sldId id="323" r:id="rId47"/>
    <p:sldId id="303" r:id="rId48"/>
    <p:sldId id="309" r:id="rId49"/>
    <p:sldId id="310" r:id="rId50"/>
    <p:sldId id="314" r:id="rId51"/>
    <p:sldId id="315" r:id="rId52"/>
    <p:sldId id="311" r:id="rId53"/>
    <p:sldId id="334" r:id="rId54"/>
    <p:sldId id="265" r:id="rId55"/>
    <p:sldId id="304" r:id="rId56"/>
    <p:sldId id="335" r:id="rId57"/>
    <p:sldId id="341" r:id="rId58"/>
    <p:sldId id="345" r:id="rId59"/>
    <p:sldId id="346" r:id="rId60"/>
    <p:sldId id="343" r:id="rId61"/>
    <p:sldId id="344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20" r:id="rId72"/>
    <p:sldId id="356" r:id="rId73"/>
    <p:sldId id="312" r:id="rId74"/>
    <p:sldId id="324" r:id="rId75"/>
    <p:sldId id="330" r:id="rId76"/>
    <p:sldId id="313" r:id="rId77"/>
    <p:sldId id="331" r:id="rId78"/>
    <p:sldId id="332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o" initials="l" lastIdx="2" clrIdx="0">
    <p:extLst>
      <p:ext uri="{19B8F6BF-5375-455C-9EA6-DF929625EA0E}">
        <p15:presenceInfo xmlns:p15="http://schemas.microsoft.com/office/powerpoint/2012/main" userId="la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0052" autoAdjust="0"/>
  </p:normalViewPr>
  <p:slideViewPr>
    <p:cSldViewPr>
      <p:cViewPr varScale="1">
        <p:scale>
          <a:sx n="74" d="100"/>
          <a:sy n="74" d="100"/>
        </p:scale>
        <p:origin x="1416" y="60"/>
      </p:cViewPr>
      <p:guideLst>
        <p:guide pos="2880"/>
        <p:guide orient="horz" pos="2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93268F4-C977-4E1C-BF6F-E453362B81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CF713C-775A-4016-95D4-3C98866982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00EC-2445-4D84-84CE-E0CFCA65F5A8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EC099F-DB9F-43C4-B319-0FA2D8790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79ACDC-75C4-4584-B8D1-E8009FBEF4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E78DF-C999-4F7B-82FD-AC57ED14487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8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B482-E73A-4831-9A83-85CB3640271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40437-198C-4202-99B0-95700CD4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5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6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5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64EFF5-A41B-43D1-8E5E-82409662A6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5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E03C-1BBF-471D-9077-FE658C32C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A58AE-8D37-49B7-92BB-2899B73FC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2CAC60-5FE3-49D5-8072-3CADC06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1130A-5AD0-4851-BA7C-842A772E8831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C74C43-F18F-4DAE-81AA-546B6020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A3DD81-10DA-484D-A4D3-116DDEB1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993A3-E132-4090-940F-58A82A5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D5CA31-79BB-4B97-A04D-837109523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C246E-C195-438C-A417-4537DA50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457D-A27C-403E-A7E2-EDBB9D4FDEC2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ACAE5-9BFE-4E3D-8A63-1A12A5B4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63896-661C-4806-9F79-F941949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DFA355-E8BE-476A-94DE-9C000D00F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65CD6-6F47-4C41-85CB-515E6F6C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410020-5DCC-4BBF-BACD-6A9634BF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E821-BF62-4339-BDC2-3762F235FF05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09B2-7BAF-436F-B82E-47C6A31D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82C5-27C8-4DE8-9BEF-CF116DB1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E536-ED48-46E3-AC4B-C301E538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99920-A3D5-446D-ADF1-AF34D698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56640A-AACB-4549-B676-B1B7C6F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AA32-7590-4792-8DC6-8C30FEFFDEEA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1F9125-15DF-4BB7-BEB4-BB6AD075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C2CDF-5323-4DC9-8C99-E31B3494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7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0127C-9A54-4C84-987E-5C6ABEB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2FB8D0-4B34-4DC5-8E1E-EB83C0F5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35D3-ECFC-47A2-8297-3C71D7E2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074B-CB11-4B13-BFC4-FC852F9BA5BE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51CE3-7C0F-467E-AA4F-43DF1D8D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577C-201B-4DD4-80E4-07D5FE27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D5496-AD1D-4C4C-A8F8-1E62847B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6A30B-C760-41AB-9BB2-ECFC54410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69AC6A-383D-4469-8669-204189562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18A2B-4EC2-4F70-AFB0-05728C15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60043-069C-4A08-AD5E-A26FBC3FF44E}" type="datetime1">
              <a:rPr lang="pt-BR" smtClean="0"/>
              <a:t>02/12/2020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804F05-C2D6-4B01-97A4-DE168328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573088-8217-4BB3-9B74-41939F48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851-BC05-4DAB-8E18-A021AC4D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4C1AE-3158-4229-972E-5C7BEE60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D11AF1-4612-44FE-8E60-92F768773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5B4BB0-9185-401B-B538-7C404A81C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5CA51-84C9-4D3F-90E2-E96C2ED4B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7C3D7-6FB9-44EC-B46E-5D34651A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3F28-4FAA-4E0C-B813-BD34D593793A}" type="datetime1">
              <a:rPr lang="pt-BR" smtClean="0"/>
              <a:t>02/12/2020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0878185-3F3D-481A-ACD5-03E46B0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49556A-F7C3-45A2-8C19-BC71C5E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29A4E-493E-417E-9892-2B6425A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4CD5A1-4BB9-4CC9-8565-0E57B904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67E0-679A-409F-BD32-98D2B92B38DB}" type="datetime1">
              <a:rPr lang="pt-BR" smtClean="0"/>
              <a:t>02/12/2020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867288-70F2-49F1-A9EF-5E0D4C5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7F626E-40F0-4308-9AC7-74D1D7F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63A5D-7218-43D8-BFF4-91614002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4911-0EDE-4757-B5B0-81EF9BC81282}" type="datetime1">
              <a:rPr lang="pt-BR" smtClean="0"/>
              <a:t>02/12/2020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E311F-86AE-4798-9749-4450866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EC91C-5311-47F4-8FFF-228EC6D5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06EC-CD74-4301-BF37-87CA4CD0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6CD92-58FC-4833-89E1-8B8939C9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DC8EF0-3147-44E5-B637-86BFCC56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D9857F-0524-4ACD-855B-5211144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183FD-5C8E-49AD-BCCA-C4043CF11D24}" type="datetime1">
              <a:rPr lang="pt-BR" smtClean="0"/>
              <a:t>02/12/2020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AD4A8-62BC-4CCB-8A0C-47875C14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63F54C-7CC8-4A44-9044-A4028B80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313A2-F10D-4E3B-BE82-8FAC366A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6305DC-8865-43CB-8F89-C603F1639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3E659-965D-46FF-BFDF-C5AA64EF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4C4CF-118E-44F0-B0BE-8F41859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0AE1-B1EB-4CBA-A8AD-6F9D305DFDF9}" type="datetime1">
              <a:rPr lang="pt-BR" smtClean="0"/>
              <a:t>02/12/2020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FD2EC-340A-4CDB-AD2C-7080A893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ADF76A-CA2C-431A-B13C-20080427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5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F7B85-A290-4FBA-8BE2-74758DC5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3AD3FF-370F-4A58-A22D-852365D3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6C645-2894-4094-87F1-80B925757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A867D-0619-4EC9-9D7E-CE16313E28EA}" type="datetime1">
              <a:rPr lang="pt-BR" smtClean="0"/>
              <a:t>02/12/2020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3B5548-52CC-4C53-9AD5-1114EAFB3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32731-CD06-4F5B-9C92-571F65DB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2A869-F9F3-4690-8F3E-B03B28A886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egrelli/identPy_GUI" TargetMode="External"/><Relationship Id="rId2" Type="http://schemas.openxmlformats.org/officeDocument/2006/relationships/hyperlink" Target="https://github.com/gnegrelli/identPy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negrelli/identPy_GUI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3600" b="1" dirty="0"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cs typeface="Arial" panose="020B0604020202020204" pitchFamily="34" charset="0"/>
              </a:rPr>
              <a:t>Advisor</a:t>
            </a:r>
            <a:r>
              <a:rPr lang="pt-BR" sz="1800" dirty="0"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211AB3-2159-4F3E-B8F6-6864FBD2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6" y="1550988"/>
            <a:ext cx="6044067" cy="48053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10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AA899F-49A6-4BE4-B4ED-9307BAF2199E}"/>
              </a:ext>
            </a:extLst>
          </p:cNvPr>
          <p:cNvSpPr txBox="1"/>
          <p:nvPr/>
        </p:nvSpPr>
        <p:spPr>
          <a:xfrm>
            <a:off x="3829049" y="6356351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ANEEL, 2005</a:t>
            </a:r>
          </a:p>
        </p:txBody>
      </p:sp>
    </p:spTree>
    <p:extLst>
      <p:ext uri="{BB962C8B-B14F-4D97-AF65-F5344CB8AC3E}">
        <p14:creationId xmlns:p14="http://schemas.microsoft.com/office/powerpoint/2010/main" val="211489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Growth expectations for this source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Stochastic source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Not evenly distributed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Generators with low inertia</a:t>
            </a:r>
          </a:p>
          <a:p>
            <a:pPr lvl="2">
              <a:spcAft>
                <a:spcPts val="600"/>
              </a:spcAft>
            </a:pPr>
            <a:r>
              <a:rPr lang="en-IE" dirty="0"/>
              <a:t>Affects </a:t>
            </a:r>
            <a:r>
              <a:rPr lang="en-IE"/>
              <a:t>system stability</a:t>
            </a:r>
            <a:endParaRPr lang="en-IE" dirty="0"/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Study of effects of these plants on stability</a:t>
            </a:r>
          </a:p>
          <a:p>
            <a:pPr>
              <a:spcAft>
                <a:spcPts val="600"/>
              </a:spcAft>
            </a:pPr>
            <a:r>
              <a:rPr lang="en-IE" dirty="0"/>
              <a:t>Need of mathematical models</a:t>
            </a:r>
          </a:p>
          <a:p>
            <a:pPr>
              <a:spcAft>
                <a:spcPts val="600"/>
              </a:spcAft>
            </a:pPr>
            <a:r>
              <a:rPr lang="en-IE" dirty="0"/>
              <a:t>Multiple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Equivalent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CAFE3-EC7E-4166-B1EE-EC2AC0ED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2877898"/>
            <a:ext cx="5086350" cy="36649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225245-14FF-4800-904F-D835540450BA}"/>
              </a:ext>
            </a:extLst>
          </p:cNvPr>
          <p:cNvSpPr txBox="1"/>
          <p:nvPr/>
        </p:nvSpPr>
        <p:spPr>
          <a:xfrm>
            <a:off x="4430937" y="6570269"/>
            <a:ext cx="3082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(MULJADI; ELLIS, 2008)</a:t>
            </a:r>
          </a:p>
        </p:txBody>
      </p:sp>
    </p:spTree>
    <p:extLst>
      <p:ext uri="{BB962C8B-B14F-4D97-AF65-F5344CB8AC3E}">
        <p14:creationId xmlns:p14="http://schemas.microsoft.com/office/powerpoint/2010/main" val="327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Goals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Development of software for parameter estimation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Package with estimation framework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(GUI)</a:t>
            </a:r>
          </a:p>
          <a:p>
            <a:pPr>
              <a:spcAft>
                <a:spcPts val="600"/>
              </a:spcAft>
            </a:pPr>
            <a:r>
              <a:rPr lang="en-IE" dirty="0"/>
              <a:t>Application on wind power plant equivalent model</a:t>
            </a:r>
          </a:p>
          <a:p>
            <a:pPr>
              <a:spcAft>
                <a:spcPts val="600"/>
              </a:spcAft>
            </a:pP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Huge variety of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Task force to develop generic models</a:t>
            </a:r>
          </a:p>
          <a:p>
            <a:pPr>
              <a:spcAft>
                <a:spcPts val="600"/>
              </a:spcAft>
            </a:pPr>
            <a:r>
              <a:rPr lang="en-IE" dirty="0"/>
              <a:t>Four types of wind turbine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Representation of wind power plants by one machine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  <a:p>
            <a:pPr>
              <a:spcAft>
                <a:spcPts val="600"/>
              </a:spcAft>
            </a:pPr>
            <a:r>
              <a:rPr lang="en-IE" dirty="0"/>
              <a:t>Squirrel-Cage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at constant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Type-1 Wind Turbine (SCIG):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17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267" y="2333625"/>
            <a:ext cx="7237466" cy="33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Rotor resistance variation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compensation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19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85" y="2563812"/>
            <a:ext cx="7183030" cy="36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Increase in renewables participation</a:t>
            </a:r>
          </a:p>
          <a:p>
            <a:pPr>
              <a:spcAft>
                <a:spcPts val="600"/>
              </a:spcAft>
            </a:pPr>
            <a:r>
              <a:rPr lang="en-IE" dirty="0"/>
              <a:t>Mainly solar and wind energy</a:t>
            </a:r>
          </a:p>
          <a:p>
            <a:pPr>
              <a:spcAft>
                <a:spcPts val="600"/>
              </a:spcAft>
            </a:pPr>
            <a:r>
              <a:rPr lang="en-IE" dirty="0"/>
              <a:t>Clean alternative to fossil fuels</a:t>
            </a:r>
          </a:p>
          <a:p>
            <a:pPr>
              <a:spcAft>
                <a:spcPts val="600"/>
              </a:spcAft>
            </a:pPr>
            <a:r>
              <a:rPr lang="en-IE" dirty="0"/>
              <a:t>Rely on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16228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295275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Type-2 Wind Turbine (WRIG):</a:t>
            </a:r>
          </a:p>
          <a:p>
            <a:pPr>
              <a:spcAft>
                <a:spcPts val="600"/>
              </a:spcAft>
            </a:pPr>
            <a:r>
              <a:rPr lang="en-IE" dirty="0"/>
              <a:t>Alter torque-speed curve</a:t>
            </a:r>
          </a:p>
          <a:p>
            <a:pPr>
              <a:spcAft>
                <a:spcPts val="600"/>
              </a:spcAft>
            </a:pPr>
            <a:r>
              <a:rPr lang="en-IE" dirty="0"/>
              <a:t>Operates within a small speed range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20</a:t>
            </a:fld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2AFCC7-D654-4806-AD3F-5FBF6872B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1400" y="1825625"/>
            <a:ext cx="5562600" cy="41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  <a:p>
            <a:pPr>
              <a:spcAft>
                <a:spcPts val="600"/>
              </a:spcAft>
            </a:pPr>
            <a:r>
              <a:rPr lang="en-IE" dirty="0"/>
              <a:t>Doubly Fed Induction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Wound Rotor Induction Generator + frequency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Operates at ± 30% of rated speed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 </a:t>
            </a:r>
            <a:br>
              <a:rPr lang="en-IE" dirty="0"/>
            </a:br>
            <a:endParaRPr lang="en-I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Type-3 Wind Turbine (DFIG):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600358"/>
            <a:ext cx="7740171" cy="2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  <a:p>
            <a:pPr>
              <a:spcAft>
                <a:spcPts val="600"/>
              </a:spcAft>
            </a:pPr>
            <a:r>
              <a:rPr lang="en-IE" dirty="0"/>
              <a:t>Induction/Synchronous Generator</a:t>
            </a:r>
          </a:p>
          <a:p>
            <a:pPr>
              <a:spcAft>
                <a:spcPts val="600"/>
              </a:spcAft>
            </a:pPr>
            <a:r>
              <a:rPr lang="en-IE" dirty="0"/>
              <a:t>Grid connection through converter</a:t>
            </a:r>
          </a:p>
          <a:p>
            <a:pPr>
              <a:spcAft>
                <a:spcPts val="600"/>
              </a:spcAft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Wide speed range</a:t>
            </a:r>
          </a:p>
          <a:p>
            <a:pPr>
              <a:spcAft>
                <a:spcPts val="600"/>
              </a:spcAft>
            </a:pPr>
            <a:r>
              <a:rPr lang="en-IE" dirty="0"/>
              <a:t>Reactive injection control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Type-4 Wind Turbine: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24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58D9774-A95B-4B9D-895C-2A106C60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14" y="2743200"/>
            <a:ext cx="7740171" cy="2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Turbine Generators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68DF1-51F5-4928-A80F-5FA034F1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2" y="1524000"/>
            <a:ext cx="8539715" cy="464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EA869C-94F0-4F6A-9BF4-19E880332ABE}"/>
              </a:ext>
            </a:extLst>
          </p:cNvPr>
          <p:cNvSpPr txBox="1"/>
          <p:nvPr/>
        </p:nvSpPr>
        <p:spPr>
          <a:xfrm>
            <a:off x="3905249" y="6267442"/>
            <a:ext cx="13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JRC, 2017</a:t>
            </a:r>
          </a:p>
        </p:txBody>
      </p:sp>
    </p:spTree>
    <p:extLst>
      <p:ext uri="{BB962C8B-B14F-4D97-AF65-F5344CB8AC3E}">
        <p14:creationId xmlns:p14="http://schemas.microsoft.com/office/powerpoint/2010/main" val="142802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72" y="2751534"/>
            <a:ext cx="3879056" cy="1354931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6153954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447800"/>
            <a:ext cx="4267202" cy="47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𝐴𝑐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𝑇𝑟𝑒𝑓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If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𝐴𝑐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sub>
                            </m:sSub>
                          </m:e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𝑄𝑟𝑒𝑓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𝑃𝑟𝑒𝑓</m:t>
                            </m:r>
                          </m:sub>
                          <m:sup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E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𝑅𝑒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Worldwide increase leaded by:</a:t>
            </a:r>
          </a:p>
          <a:p>
            <a:pPr>
              <a:spcAft>
                <a:spcPts val="600"/>
              </a:spcAft>
            </a:pPr>
            <a:r>
              <a:rPr lang="en-IE" dirty="0"/>
              <a:t>United States</a:t>
            </a:r>
          </a:p>
          <a:p>
            <a:pPr>
              <a:spcAft>
                <a:spcPts val="600"/>
              </a:spcAft>
            </a:pPr>
            <a:r>
              <a:rPr lang="en-IE" dirty="0"/>
              <a:t>China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2010 bill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Reduce greenhouse emissions by 20% (1990 levels)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20% share of renewables by 2020</a:t>
            </a:r>
          </a:p>
        </p:txBody>
      </p:sp>
    </p:spTree>
    <p:extLst>
      <p:ext uri="{BB962C8B-B14F-4D97-AF65-F5344CB8AC3E}">
        <p14:creationId xmlns:p14="http://schemas.microsoft.com/office/powerpoint/2010/main" val="36852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PI block: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𝑃𝑟𝑒𝑓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𝑃𝑟𝑒𝑓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𝑄𝑟𝑒𝑓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limLoc m:val="undOvr"/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𝑄𝑟𝑒𝑓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Phase shift: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𝑃𝐴𝑆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𝑃𝐴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Delay blocks: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𝑃𝐴𝑆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𝑄𝐴𝑆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Outputs: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𝑇𝑞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𝑇𝑑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5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Power Plant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Represent Type-3 and -4 Generators</a:t>
            </a:r>
          </a:p>
          <a:p>
            <a:pPr>
              <a:spcAft>
                <a:spcPts val="600"/>
              </a:spcAft>
            </a:pPr>
            <a:r>
              <a:rPr lang="en-IE" dirty="0"/>
              <a:t>Behaviour of wind power plants</a:t>
            </a:r>
          </a:p>
          <a:p>
            <a:pPr>
              <a:spcAft>
                <a:spcPts val="600"/>
              </a:spcAft>
            </a:pPr>
            <a:r>
              <a:rPr lang="en-IE" dirty="0"/>
              <a:t>Transient studies</a:t>
            </a:r>
          </a:p>
          <a:p>
            <a:pPr>
              <a:spcAft>
                <a:spcPts val="600"/>
              </a:spcAft>
            </a:pPr>
            <a:r>
              <a:rPr lang="en-IE" dirty="0"/>
              <a:t>Disadvantages: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PMUs required to obtain angle measurement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34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E418F7-808F-493B-9629-2FE3BBD2D72B}"/>
              </a:ext>
            </a:extLst>
          </p:cNvPr>
          <p:cNvSpPr txBox="1"/>
          <p:nvPr/>
        </p:nvSpPr>
        <p:spPr>
          <a:xfrm>
            <a:off x="3133725" y="5910332"/>
            <a:ext cx="2876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Adapted from (ERLICH et al., 2012)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447800"/>
            <a:ext cx="4114802" cy="44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6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Proposed Wind Power Plant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47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2743200"/>
            <a:ext cx="6386512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5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37</a:t>
            </a:fld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7CD40-AF12-4D87-BE72-466D304CC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87" y="1589088"/>
            <a:ext cx="3469225" cy="4767263"/>
          </a:xfrm>
        </p:spPr>
      </p:pic>
    </p:spTree>
    <p:extLst>
      <p:ext uri="{BB962C8B-B14F-4D97-AF65-F5344CB8AC3E}">
        <p14:creationId xmlns:p14="http://schemas.microsoft.com/office/powerpoint/2010/main" val="53408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Parameter Estimation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Hybrid Approach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Metaheuristic – Mean-Variance Mapping Optimization (MVMO)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error reduction at the beginning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Slow convergence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Nonlinear method – Trajectory Sensitivity Method (TSM)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Fast convergence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Initial point dependence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Population-based metaheuristic</a:t>
            </a:r>
          </a:p>
          <a:p>
            <a:pPr>
              <a:spcAft>
                <a:spcPts val="600"/>
              </a:spcAft>
            </a:pPr>
            <a:r>
              <a:rPr lang="en-IE" dirty="0"/>
              <a:t>Offspring considering population statistics</a:t>
            </a:r>
          </a:p>
          <a:p>
            <a:pPr>
              <a:spcAft>
                <a:spcPts val="600"/>
              </a:spcAft>
            </a:pPr>
            <a:r>
              <a:rPr lang="en-IE" dirty="0"/>
              <a:t>Great results for small populations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800" dirty="0"/>
              <a:t>Brazilian Panorama: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2002 bill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Creates PROINFA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Increase wind, solar, small hydro and biomass share</a:t>
            </a:r>
          </a:p>
          <a:p>
            <a:pPr>
              <a:spcAft>
                <a:spcPts val="600"/>
              </a:spcAft>
            </a:pPr>
            <a:r>
              <a:rPr lang="en-IE" sz="2400" dirty="0"/>
              <a:t>Renewables supplying 10% of energy by 2024</a:t>
            </a:r>
          </a:p>
        </p:txBody>
      </p:sp>
    </p:spTree>
    <p:extLst>
      <p:ext uri="{BB962C8B-B14F-4D97-AF65-F5344CB8AC3E}">
        <p14:creationId xmlns:p14="http://schemas.microsoft.com/office/powerpoint/2010/main" val="35943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181" y="1828800"/>
            <a:ext cx="7886700" cy="43513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Setup</a:t>
            </a:r>
          </a:p>
          <a:p>
            <a:pPr>
              <a:spcAft>
                <a:spcPts val="600"/>
              </a:spcAft>
            </a:pPr>
            <a:r>
              <a:rPr lang="en-IE" dirty="0"/>
              <a:t>Population size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offspring</a:t>
            </a:r>
          </a:p>
          <a:p>
            <a:pPr>
              <a:spcAft>
                <a:spcPts val="600"/>
              </a:spcAft>
            </a:pPr>
            <a:r>
              <a:rPr lang="en-IE" dirty="0"/>
              <a:t>Number of genes for mutation</a:t>
            </a:r>
          </a:p>
          <a:p>
            <a:pPr>
              <a:spcAft>
                <a:spcPts val="600"/>
              </a:spcAft>
            </a:pPr>
            <a:r>
              <a:rPr lang="en-IE" dirty="0"/>
              <a:t>Selection method</a:t>
            </a:r>
          </a:p>
          <a:p>
            <a:pPr>
              <a:spcAft>
                <a:spcPts val="600"/>
              </a:spcAft>
            </a:pPr>
            <a:r>
              <a:rPr lang="en-IE" dirty="0"/>
              <a:t>Normalized search region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41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9" y="2362200"/>
            <a:ext cx="333375" cy="26289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62200"/>
            <a:ext cx="333375" cy="26289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6" y="2362200"/>
            <a:ext cx="333375" cy="26289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362199"/>
            <a:ext cx="333375" cy="26289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593" y="3633787"/>
            <a:ext cx="752475" cy="8572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28" y="2362199"/>
            <a:ext cx="333375" cy="26289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1B7B1E-3547-4237-BFFC-E87EC63F0BB3}"/>
              </a:ext>
            </a:extLst>
          </p:cNvPr>
          <p:cNvSpPr txBox="1"/>
          <p:nvPr/>
        </p:nvSpPr>
        <p:spPr>
          <a:xfrm>
            <a:off x="2196103" y="5477943"/>
            <a:ext cx="63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Best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B8606-7D22-4FD6-BAC6-A52D9243A6C4}"/>
              </a:ext>
            </a:extLst>
          </p:cNvPr>
          <p:cNvSpPr txBox="1"/>
          <p:nvPr/>
        </p:nvSpPr>
        <p:spPr>
          <a:xfrm>
            <a:off x="6302274" y="5477943"/>
            <a:ext cx="8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Worst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8981E8-45CF-4A4D-8784-FD9E1807B70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28327" y="5662609"/>
            <a:ext cx="34739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9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1.11111E-6 L 0.25191 -1.1111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4.44444E-6 L 0.25 -4.44444E-6 E" pathEditMode="fixed" ptsTypes="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05798 -1.11111E-6 " pathEditMode="fixed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11111E-6 L -0.0573 -1.11111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7448 -1.11111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11563 -1.11111E-6 " pathEditMode="fixed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71 -3.33333E-6 L 0.1342 -0.03819 C 0.14306 -0.04676 0.15608 -0.05115 0.16979 -0.05115 C 0.18542 -0.05115 0.19775 -0.04676 0.2066 -0.03819 L 0.24844 -3.33333E-6 " pathEditMode="relative" rAng="0" ptsTypes="AAAAA">
                                      <p:cBhvr>
                                        <p:cTn id="64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-25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63 -3.33333E-6 L -0.07396 0.04375 C -0.06546 0.05371 -0.05226 0.05949 -0.03872 0.05949 C -0.02309 0.05949 -0.01059 0.05371 -0.00191 0.04375 L 0.0401 -3.33333E-6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42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C02D583-0C02-4664-8AA0-D92DF10AE0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680" y="2355848"/>
            <a:ext cx="5322640" cy="399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Mutation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Mapping function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Based on mean and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acc>
                            <m:accPr>
                              <m:chr m:val="̅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Mean and variance effects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43</a:t>
            </a:fld>
            <a:endParaRPr lang="en-U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C139E26-6256-41CF-9E3C-F9B112D4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86329"/>
            <a:ext cx="9144000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5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7CB421EE-F09B-4D35-B7B3-36D112530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2587" y="1974851"/>
            <a:ext cx="5838825" cy="4381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Asymmetrical shape factors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 dirty="0"/>
              <a:t>Based on Newton-Raphson</a:t>
            </a:r>
          </a:p>
          <a:p>
            <a:pPr>
              <a:spcAft>
                <a:spcPts val="600"/>
              </a:spcAft>
            </a:pPr>
            <a:r>
              <a:rPr lang="en-IE" dirty="0"/>
              <a:t>Fast convergence </a:t>
            </a:r>
          </a:p>
          <a:p>
            <a:pPr>
              <a:spcAft>
                <a:spcPts val="600"/>
              </a:spcAft>
            </a:pPr>
            <a:r>
              <a:rPr lang="en-IE" dirty="0"/>
              <a:t>Initial values dependence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E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I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Expanding Taylor’s Series: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E" dirty="0"/>
                  <a:t> iteration: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IE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I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E" dirty="0"/>
                  <a:t> are obtained by approximation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I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I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p>
                              </m:sSup>
                            </m:e>
                          </m:d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dirty="0"/>
                  <a:t>where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9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=[4]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=0;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E" dirty="0"/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Real parameters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E" i="1" dirty="0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 b="-2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357229"/>
            <a:ext cx="4320000" cy="328813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TSM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1</a:t>
                </a:r>
                <a:r>
                  <a:rPr lang="en-IE" baseline="30000" dirty="0"/>
                  <a:t>st</a:t>
                </a:r>
                <a:r>
                  <a:rPr lang="en-IE" dirty="0"/>
                  <a:t> Case: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b="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</a:t>
                </a:r>
                <a:r>
                  <a:rPr lang="en-IE" baseline="30000" dirty="0"/>
                  <a:t>nd</a:t>
                </a:r>
                <a:r>
                  <a:rPr lang="en-IE" dirty="0"/>
                  <a:t> Case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IE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01376" cy="4351338"/>
              </a:xfrm>
              <a:blipFill>
                <a:blip r:embed="rId3"/>
                <a:stretch>
                  <a:fillRect l="-3386" t="-1961" r="-180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390835"/>
            <a:ext cx="4320000" cy="32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Wind energy benefited from these policies</a:t>
            </a:r>
          </a:p>
          <a:p>
            <a:pPr>
              <a:spcAft>
                <a:spcPts val="600"/>
              </a:spcAft>
            </a:pPr>
            <a:r>
              <a:rPr lang="en-IE" dirty="0"/>
              <a:t>European Union: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417 </a:t>
            </a:r>
            <a:r>
              <a:rPr lang="en-IE" dirty="0" err="1"/>
              <a:t>TWh</a:t>
            </a:r>
            <a:r>
              <a:rPr lang="en-IE" dirty="0"/>
              <a:t> in 2019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15% of electricity demand (1% higher than 2018)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192 GW of installed capacity (UK included)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MVMO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b="0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800350" cy="4351338"/>
              </a:xfrm>
              <a:blipFill>
                <a:blip r:embed="rId2"/>
                <a:stretch>
                  <a:fillRect l="-326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50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15280"/>
            <a:ext cx="4320000" cy="31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Spring-Mass System</a:t>
                </a:r>
              </a:p>
              <a:p>
                <a:pPr>
                  <a:spcAft>
                    <a:spcPts val="600"/>
                  </a:spcAft>
                </a:pPr>
                <a:r>
                  <a:rPr lang="en-IE" dirty="0"/>
                  <a:t>Hybrid Approach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E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endParaRPr lang="en-IE" dirty="0"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</m:oMath>
                </a14:m>
                <a:endParaRPr lang="en-IE" dirty="0"/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20 individuals</a:t>
                </a:r>
              </a:p>
              <a:p>
                <a:pPr lvl="1">
                  <a:spcAft>
                    <a:spcPts val="600"/>
                  </a:spcAft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724150" cy="4351338"/>
              </a:xfrm>
              <a:blipFill>
                <a:blip r:embed="rId2"/>
                <a:stretch>
                  <a:fillRect l="-3356" t="-1961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388714"/>
            <a:ext cx="4320000" cy="32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Method Application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8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2.8×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10</a:t>
                          </a:r>
                          <a:r>
                            <a:rPr lang="en-IE" sz="1800" baseline="0" dirty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2.3×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5.96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Hybrid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12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24.5×</m:t>
                                </m:r>
                                <m:sSup>
                                  <m:sSup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3.08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/>
                            <a:t>6.15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2BDAB89-7603-4594-B035-280D21B75D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8352458"/>
                  </p:ext>
                </p:extLst>
              </p:nvPr>
            </p:nvGraphicFramePr>
            <p:xfrm>
              <a:off x="1038225" y="2436812"/>
              <a:ext cx="7067551" cy="19843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1988">
                      <a:extLst>
                        <a:ext uri="{9D8B030D-6E8A-4147-A177-3AD203B41FA5}">
                          <a16:colId xmlns:a16="http://schemas.microsoft.com/office/drawing/2014/main" val="3571073003"/>
                        </a:ext>
                      </a:extLst>
                    </a:gridCol>
                    <a:gridCol w="1408181">
                      <a:extLst>
                        <a:ext uri="{9D8B030D-6E8A-4147-A177-3AD203B41FA5}">
                          <a16:colId xmlns:a16="http://schemas.microsoft.com/office/drawing/2014/main" val="464474131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2029297202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1237741307"/>
                        </a:ext>
                      </a:extLst>
                    </a:gridCol>
                    <a:gridCol w="1415794">
                      <a:extLst>
                        <a:ext uri="{9D8B030D-6E8A-4147-A177-3AD203B41FA5}">
                          <a16:colId xmlns:a16="http://schemas.microsoft.com/office/drawing/2014/main" val="4003024516"/>
                        </a:ext>
                      </a:extLst>
                    </a:gridCol>
                  </a:tblGrid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Approach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Final Error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8712" t="-1220" r="-101288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431" t="-1220" r="-1724" b="-3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7172446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TSM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7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1220" r="-202155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7111510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/>
                            <a:t>MVMO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10</a:t>
                          </a:r>
                          <a:r>
                            <a:rPr lang="en-IE" sz="1800" baseline="0" dirty="0" smtClean="0"/>
                            <a:t>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3704" r="-202155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3.45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5.96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0669483"/>
                      </a:ext>
                    </a:extLst>
                  </a:tr>
                  <a:tr h="4960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Hybrid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sz="1800" dirty="0" smtClean="0"/>
                            <a:t>12 s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000" r="-202155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3.08</a:t>
                          </a:r>
                          <a:endParaRPr lang="en-IE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sz="1800" dirty="0" smtClean="0"/>
                            <a:t>6.15</a:t>
                          </a:r>
                          <a:endParaRPr lang="en-IE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116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3907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Software Developed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>
                <a:hlinkClick r:id="rId2"/>
              </a:rPr>
              <a:t>identPy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Framework for parameter estimation</a:t>
            </a:r>
          </a:p>
          <a:p>
            <a:pPr>
              <a:spcAft>
                <a:spcPts val="600"/>
              </a:spcAft>
            </a:pPr>
            <a:r>
              <a:rPr lang="en-IE" dirty="0">
                <a:hlinkClick r:id="rId3"/>
              </a:rPr>
              <a:t>identPy_GUI</a:t>
            </a:r>
            <a:r>
              <a:rPr lang="en-IE" dirty="0"/>
              <a:t>: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Graphical User Interface for framework</a:t>
            </a:r>
          </a:p>
          <a:p>
            <a:pPr>
              <a:spcAft>
                <a:spcPts val="600"/>
              </a:spcAft>
            </a:pPr>
            <a:r>
              <a:rPr lang="en-IE" dirty="0"/>
              <a:t>Python</a:t>
            </a:r>
          </a:p>
          <a:p>
            <a:pPr>
              <a:spcAft>
                <a:spcPts val="600"/>
              </a:spcAft>
            </a:pPr>
            <a:r>
              <a:rPr lang="en-IE" dirty="0"/>
              <a:t>Non-specific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55</a:t>
            </a:fld>
            <a:endParaRPr lang="en-US"/>
          </a:p>
        </p:txBody>
      </p:sp>
      <p:pic>
        <p:nvPicPr>
          <p:cNvPr id="3" name="identpy">
            <a:hlinkClick r:id="" action="ppaction://media"/>
            <a:extLst>
              <a:ext uri="{FF2B5EF4-FFF2-40B4-BE49-F238E27FC236}">
                <a16:creationId xmlns:a16="http://schemas.microsoft.com/office/drawing/2014/main" id="{60279A45-A115-4E37-BA93-A13FDA646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57419"/>
            <a:ext cx="7467600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Results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Synthetic data from simulated system</a:t>
                </a:r>
              </a:p>
              <a:p>
                <a:r>
                  <a:rPr lang="en-US" dirty="0"/>
                  <a:t>Fault in grid bus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≤0.3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57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FA9FBA-9C97-450B-93CF-383A307D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81" y="2973388"/>
            <a:ext cx="6771238" cy="2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MVMO settings</a:t>
                </a:r>
              </a:p>
              <a:p>
                <a:r>
                  <a:rPr lang="en-US" dirty="0"/>
                  <a:t>15 individuals</a:t>
                </a:r>
              </a:p>
              <a:p>
                <a:r>
                  <a:rPr lang="en-US" dirty="0"/>
                  <a:t>5000 generations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58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B5696-4F17-4A51-9639-2CA1A47B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26" y="3429000"/>
            <a:ext cx="366294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TSM settings</a:t>
                </a:r>
              </a:p>
              <a:p>
                <a:r>
                  <a:rPr lang="en-US" dirty="0"/>
                  <a:t>Starting point from MVMO</a:t>
                </a:r>
              </a:p>
              <a:p>
                <a:r>
                  <a:rPr lang="en-US" dirty="0"/>
                  <a:t>7 iterations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DCA058-7521-4E81-87A3-BBF19D374AF3}"/>
              </a:ext>
            </a:extLst>
          </p:cNvPr>
          <p:cNvSpPr txBox="1"/>
          <p:nvPr/>
        </p:nvSpPr>
        <p:spPr>
          <a:xfrm>
            <a:off x="3619500" y="6354374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WindEurope</a:t>
            </a:r>
            <a:r>
              <a:rPr lang="en-IE" sz="1200" dirty="0"/>
              <a:t>, 2020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47800"/>
            <a:ext cx="4876800" cy="4817842"/>
          </a:xfrm>
        </p:spPr>
      </p:pic>
    </p:spTree>
    <p:extLst>
      <p:ext uri="{BB962C8B-B14F-4D97-AF65-F5344CB8AC3E}">
        <p14:creationId xmlns:p14="http://schemas.microsoft.com/office/powerpoint/2010/main" val="1284674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in 8 seconds</a:t>
                </a:r>
              </a:p>
              <a:p>
                <a:r>
                  <a:rPr lang="en-US" dirty="0"/>
                  <a:t>Final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60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B67A48-B64A-494F-928D-0E1952B2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00" y="3048000"/>
            <a:ext cx="2649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EFAC34E-C769-4A5D-891F-970EA009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9"/>
            <a:ext cx="6120000" cy="44439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61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86FE68-BD0A-456A-B436-BF80CD47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1690689"/>
            <a:ext cx="6120000" cy="44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62F79F0-45F6-46D4-9152-95C98579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65" y="3429000"/>
            <a:ext cx="3364270" cy="23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Effects of population size on MVMO</a:t>
                </a:r>
              </a:p>
              <a:p>
                <a:r>
                  <a:rPr lang="en-US" dirty="0"/>
                  <a:t>5 population sizes evaluated</a:t>
                </a:r>
              </a:p>
              <a:p>
                <a:r>
                  <a:rPr lang="en-US" dirty="0"/>
                  <a:t>35 estimations for each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62</a:t>
            </a:fld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A741E75-8609-4A2A-94C4-A9F2E956BC36}"/>
              </a:ext>
            </a:extLst>
          </p:cNvPr>
          <p:cNvSpPr/>
          <p:nvPr/>
        </p:nvSpPr>
        <p:spPr>
          <a:xfrm>
            <a:off x="3429000" y="4419600"/>
            <a:ext cx="22860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25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A3775E9-EBDE-4413-AB83-5B519B4C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99" y="2936963"/>
            <a:ext cx="4500000" cy="32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Simulation using estimated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DC3537-DE9A-48E6-88B0-FC96E4281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70" y="2936963"/>
            <a:ext cx="44802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Estimation using MVMO</a:t>
                </a:r>
              </a:p>
              <a:p>
                <a:pPr lvl="1"/>
                <a:r>
                  <a:rPr lang="en-US" dirty="0"/>
                  <a:t>15 individuals</a:t>
                </a:r>
              </a:p>
              <a:p>
                <a:pPr lvl="1"/>
                <a:r>
                  <a:rPr lang="en-US" dirty="0"/>
                  <a:t>5000 generations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64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4AC2B2-F3F8-4254-92E9-EDD0CC88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91" y="3656963"/>
            <a:ext cx="3639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Estimation of Proposed WPP Model</a:t>
                </a:r>
              </a:p>
              <a:p>
                <a:r>
                  <a:rPr lang="en-US" dirty="0"/>
                  <a:t>Process took 19 minutes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=15.84×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65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0CC56E-3837-4964-8AB5-6A83F7D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241266"/>
            <a:ext cx="2771775" cy="2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511E7E4-7320-4387-9491-99E7301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782763"/>
            <a:ext cx="6029325" cy="4419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66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D115CD-26D3-491E-926A-DA69221D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792288"/>
            <a:ext cx="60007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895600"/>
            <a:ext cx="4267200" cy="7620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and Software available at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pPr lvl="1"/>
            <a:r>
              <a:rPr lang="en-US" dirty="0"/>
              <a:t>Users can download, test and contribute with project</a:t>
            </a:r>
          </a:p>
          <a:p>
            <a:r>
              <a:rPr lang="en-US" dirty="0"/>
              <a:t>Application of software into WPP model problem</a:t>
            </a:r>
          </a:p>
          <a:p>
            <a:pPr lvl="1"/>
            <a:r>
              <a:rPr lang="en-US" dirty="0"/>
              <a:t>Estimation using a hybrid approach (MVMO + TSM)</a:t>
            </a:r>
          </a:p>
          <a:p>
            <a:r>
              <a:rPr lang="en-US" dirty="0"/>
              <a:t>Proposal of WPP model</a:t>
            </a:r>
          </a:p>
          <a:p>
            <a:pPr lvl="1"/>
            <a:r>
              <a:rPr lang="en-US" dirty="0"/>
              <a:t>Avoid necessity of PMUs in the grid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A8A3A18-76BE-484E-A5DD-E2CBDC89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743200"/>
            <a:ext cx="4267200" cy="1371600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Ongoing</a:t>
            </a:r>
            <a:br>
              <a:rPr lang="en-IE" dirty="0"/>
            </a:br>
            <a:r>
              <a:rPr lang="en-IE" dirty="0"/>
              <a:t>Research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22BDFB-E796-4669-A5A9-E2FA9D66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48.5 </a:t>
            </a:r>
            <a:r>
              <a:rPr lang="en-IE" dirty="0" err="1"/>
              <a:t>TWh</a:t>
            </a:r>
            <a:r>
              <a:rPr lang="en-IE" dirty="0"/>
              <a:t> in 2018 (</a:t>
            </a:r>
            <a:r>
              <a:rPr lang="en-IE" dirty="0" err="1"/>
              <a:t>Itaipu</a:t>
            </a:r>
            <a:r>
              <a:rPr lang="en-IE" dirty="0"/>
              <a:t>: 96.5 </a:t>
            </a:r>
            <a:r>
              <a:rPr lang="en-IE" dirty="0" err="1"/>
              <a:t>TWh</a:t>
            </a:r>
            <a:r>
              <a:rPr lang="en-IE" dirty="0"/>
              <a:t>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8.1% of electricity demand (14.4% higher than 2017)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15.5 GW of installed capacity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Research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WPP model</a:t>
            </a:r>
          </a:p>
          <a:p>
            <a:pPr lvl="1"/>
            <a:r>
              <a:rPr lang="en-US" dirty="0"/>
              <a:t>Assessment on model behavior</a:t>
            </a:r>
          </a:p>
          <a:p>
            <a:r>
              <a:rPr lang="en-US" dirty="0"/>
              <a:t>Hybrid Method</a:t>
            </a:r>
          </a:p>
          <a:p>
            <a:pPr lvl="1"/>
            <a:r>
              <a:rPr lang="en-US" dirty="0"/>
              <a:t>Implementation of other estimation methods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3105834"/>
            <a:ext cx="742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3">
            <a:extLst>
              <a:ext uri="{FF2B5EF4-FFF2-40B4-BE49-F238E27FC236}">
                <a16:creationId xmlns:a16="http://schemas.microsoft.com/office/drawing/2014/main" id="{52C443FE-C113-4DFF-8C17-33C2D5B7BC67}"/>
              </a:ext>
            </a:extLst>
          </p:cNvPr>
          <p:cNvSpPr txBox="1"/>
          <p:nvPr/>
        </p:nvSpPr>
        <p:spPr>
          <a:xfrm>
            <a:off x="857860" y="1897916"/>
            <a:ext cx="7428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kumimoji="0" lang="en-IE" sz="3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Software for Parameter Estimation and its Application on Wind Power Plant </a:t>
            </a:r>
            <a:r>
              <a:rPr lang="en-IE" sz="3600" b="1" dirty="0">
                <a:latin typeface="Arial" panose="020B0604020202020204" pitchFamily="34" charset="0"/>
                <a:cs typeface="Arial" panose="020B0604020202020204" pitchFamily="34" charset="0"/>
              </a:rPr>
              <a:t>Equivalent Model</a:t>
            </a:r>
            <a:endParaRPr kumimoji="0" lang="en-IE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9">
            <a:extLst>
              <a:ext uri="{FF2B5EF4-FFF2-40B4-BE49-F238E27FC236}">
                <a16:creationId xmlns:a16="http://schemas.microsoft.com/office/drawing/2014/main" id="{1119C5F9-A17D-4143-B90C-F5958FC3709E}"/>
              </a:ext>
            </a:extLst>
          </p:cNvPr>
          <p:cNvSpPr/>
          <p:nvPr/>
        </p:nvSpPr>
        <p:spPr>
          <a:xfrm>
            <a:off x="2583402" y="5663625"/>
            <a:ext cx="5702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São Carlos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  <a:r>
              <a:rPr kumimoji="0" lang="en-IE" sz="14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IE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EESC</a:t>
            </a:r>
          </a:p>
          <a:p>
            <a:pPr algn="r">
              <a:defRPr/>
            </a:pPr>
            <a:r>
              <a:rPr lang="en-IE" sz="1400" dirty="0">
                <a:latin typeface="Arial" panose="020B0604020202020204" pitchFamily="34" charset="0"/>
                <a:cs typeface="Arial" panose="020B0604020202020204" pitchFamily="34" charset="0"/>
              </a:rPr>
              <a:t>University of São Paulo - USP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D4308B0-8AA3-4D7E-8CD4-D8883053C7FD}"/>
              </a:ext>
            </a:extLst>
          </p:cNvPr>
          <p:cNvSpPr txBox="1">
            <a:spLocks/>
          </p:cNvSpPr>
          <p:nvPr/>
        </p:nvSpPr>
        <p:spPr>
          <a:xfrm>
            <a:off x="2513395" y="4794585"/>
            <a:ext cx="5772744" cy="76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Gabriel José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Negrelli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Gomes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buNone/>
              <a:defRPr/>
            </a:pPr>
            <a:r>
              <a:rPr lang="en-IE" sz="1800" dirty="0">
                <a:latin typeface="Arial" panose="020B0604020202020204" pitchFamily="34" charset="0"/>
                <a:cs typeface="Arial" panose="020B0604020202020204" pitchFamily="34" charset="0"/>
              </a:rPr>
              <a:t>Advisor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: Prof. Dr. Elmer Pablo Tito Cari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29CBC0-98DB-4B1F-9A9E-40F6771A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AFD7-21E5-418D-9E4E-FA4251F9C8AE}" type="slidenum">
              <a:rPr lang="pt-BR" smtClean="0">
                <a:solidFill>
                  <a:schemeClr val="bg1"/>
                </a:solidFill>
              </a:rPr>
              <a:t>72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eesc usp simbolo">
            <a:extLst>
              <a:ext uri="{FF2B5EF4-FFF2-40B4-BE49-F238E27FC236}">
                <a16:creationId xmlns:a16="http://schemas.microsoft.com/office/drawing/2014/main" id="{9424E2D7-6041-49CF-AD5D-0A29D42BA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2"/>
          <a:stretch/>
        </p:blipFill>
        <p:spPr bwMode="auto">
          <a:xfrm>
            <a:off x="179512" y="116632"/>
            <a:ext cx="1734397" cy="3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IE" sz="2400" dirty="0"/>
              <a:t>Linearized Z-IM Load Model</a:t>
            </a:r>
            <a:endParaRPr lang="en-IE" dirty="0"/>
          </a:p>
          <a:p>
            <a:pPr>
              <a:spcAft>
                <a:spcPts val="600"/>
              </a:spcAft>
            </a:pPr>
            <a:r>
              <a:rPr lang="en-IE" dirty="0"/>
              <a:t>Impedance</a:t>
            </a:r>
          </a:p>
          <a:p>
            <a:pPr>
              <a:spcAft>
                <a:spcPts val="600"/>
              </a:spcAft>
            </a:pPr>
            <a:r>
              <a:rPr lang="en-IE" dirty="0"/>
              <a:t>Third-Order Induction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73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7E379B-4247-4E81-A61D-DB805A5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43" y="3348038"/>
            <a:ext cx="511651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3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func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I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 − </m:t>
                                  </m:r>
                                  <m:f>
                                    <m:f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𝑀𝑋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den>
                                  </m:f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IE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  <m:r>
                                    <a:rPr lang="en-I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d>
                                        <m:dPr>
                                          <m:ctrlP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func>
                                                <m:funcPr>
                                                  <m:ctrlPr>
                                                    <a:rPr lang="en-I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E" b="0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IE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I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I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3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′,∆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IE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,∆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E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b="0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9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Hybrid Estimation – Load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IE" sz="2400" dirty="0"/>
                  <a:t>Linearized Z-IM Load Model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𝑡𝑜𝑙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=0.5×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IE" sz="21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IE" dirty="0"/>
                  <a:t>5 individuals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sz="2400" dirty="0"/>
              </a:p>
              <a:p>
                <a:pPr>
                  <a:spcAft>
                    <a:spcPts val="600"/>
                  </a:spcAft>
                </a:pPr>
                <a:endParaRPr lang="en-IE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76</a:t>
            </a:fld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A5D873-ECE5-4E67-B5F3-49D10F96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935" y="2341148"/>
            <a:ext cx="3701960" cy="40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30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923" y="1690689"/>
            <a:ext cx="6178154" cy="466566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9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D3662-1BAE-4E96-830B-72D2BAF2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MVMO Process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847657-AC9B-43E9-BB67-227BF14A0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1690689"/>
            <a:ext cx="5873354" cy="46697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892AA0-9027-46F8-89EC-C00F0D9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754E582-3350-4555-BE61-CEBD1853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3" y="1690689"/>
            <a:ext cx="6519872" cy="377984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8</a:t>
            </a:fld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B581EE-76E6-43A6-A9F9-13EDAE143DCE}"/>
              </a:ext>
            </a:extLst>
          </p:cNvPr>
          <p:cNvSpPr txBox="1"/>
          <p:nvPr/>
        </p:nvSpPr>
        <p:spPr>
          <a:xfrm>
            <a:off x="3733800" y="551853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Source: </a:t>
            </a:r>
            <a:r>
              <a:rPr lang="en-IE" sz="1200" dirty="0" err="1"/>
              <a:t>ABEEolica</a:t>
            </a:r>
            <a:r>
              <a:rPr lang="en-IE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6572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Wind Energy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E" dirty="0"/>
              <a:t>Brazil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Energy yield yet to be explored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Potential to generate 272 </a:t>
            </a:r>
            <a:r>
              <a:rPr lang="en-IE" dirty="0" err="1"/>
              <a:t>TWh</a:t>
            </a:r>
            <a:r>
              <a:rPr lang="en-IE" dirty="0"/>
              <a:t> 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144 </a:t>
            </a:r>
            <a:r>
              <a:rPr lang="en-IE" dirty="0" err="1"/>
              <a:t>TWh</a:t>
            </a:r>
            <a:r>
              <a:rPr lang="en-IE" dirty="0"/>
              <a:t> in the Northeast Region</a:t>
            </a:r>
          </a:p>
          <a:p>
            <a:pPr lvl="1">
              <a:spcAft>
                <a:spcPts val="600"/>
              </a:spcAft>
            </a:pPr>
            <a:r>
              <a:rPr lang="en-IE" dirty="0"/>
              <a:t>Complimentary regimes of wind and water (São Francisco River)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A869-F9F3-4690-8F3E-B03B28A886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8333</TotalTime>
  <Words>1415</Words>
  <Application>Microsoft Office PowerPoint</Application>
  <PresentationFormat>Apresentação na tela (4:3)</PresentationFormat>
  <Paragraphs>451</Paragraphs>
  <Slides>78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Wingdings 2</vt:lpstr>
      <vt:lpstr>Tema do Office</vt:lpstr>
      <vt:lpstr>Apresentação do PowerPoint</vt:lpstr>
      <vt:lpstr>Introduction</vt:lpstr>
      <vt:lpstr>Introduction</vt:lpstr>
      <vt:lpstr>Introduction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Wind Energy</vt:lpstr>
      <vt:lpstr>Research Goals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Turbine Generators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Wind Power Plant Model</vt:lpstr>
      <vt:lpstr>Proposed Wind Power Plant Model</vt:lpstr>
      <vt:lpstr>Proposed Wind Power Plant Model</vt:lpstr>
      <vt:lpstr>Parameter Estimation Method</vt:lpstr>
      <vt:lpstr>Parameter Estimation Method</vt:lpstr>
      <vt:lpstr>Parameter Estimation Method</vt:lpstr>
      <vt:lpstr>MVMO</vt:lpstr>
      <vt:lpstr>MVMO</vt:lpstr>
      <vt:lpstr>MVMO</vt:lpstr>
      <vt:lpstr>MVMO</vt:lpstr>
      <vt:lpstr>MVMO</vt:lpstr>
      <vt:lpstr>MVMO</vt:lpstr>
      <vt:lpstr>TSM</vt:lpstr>
      <vt:lpstr>TSM</vt:lpstr>
      <vt:lpstr>TSM</vt:lpstr>
      <vt:lpstr>Hybrid Method Application</vt:lpstr>
      <vt:lpstr>Hybrid Method Application</vt:lpstr>
      <vt:lpstr>Hybrid Method Application</vt:lpstr>
      <vt:lpstr>Hybrid Method Application</vt:lpstr>
      <vt:lpstr>Hybrid Method Application</vt:lpstr>
      <vt:lpstr>Software Developed</vt:lpstr>
      <vt:lpstr>Software</vt:lpstr>
      <vt:lpstr>Software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Ongoing Research</vt:lpstr>
      <vt:lpstr>Ongoing Research</vt:lpstr>
      <vt:lpstr>Apresentação do PowerPoint</vt:lpstr>
      <vt:lpstr>Apresentação do PowerPoint</vt:lpstr>
      <vt:lpstr>Hybrid Estimation – Load Model</vt:lpstr>
      <vt:lpstr>Hybrid Estimation – Load Model</vt:lpstr>
      <vt:lpstr>Hybrid Estimation – Load Model</vt:lpstr>
      <vt:lpstr>Hybrid Estimation – Load Model</vt:lpstr>
      <vt:lpstr>MVMO Process</vt:lpstr>
      <vt:lpstr>MVMO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Distribuída no Problema de Restabelecimento de Energia</dc:title>
  <dc:creator>laco</dc:creator>
  <cp:lastModifiedBy>Gabriel Negrelli</cp:lastModifiedBy>
  <cp:revision>262</cp:revision>
  <dcterms:created xsi:type="dcterms:W3CDTF">2019-05-07T19:51:45Z</dcterms:created>
  <dcterms:modified xsi:type="dcterms:W3CDTF">2020-12-03T02:06:22Z</dcterms:modified>
</cp:coreProperties>
</file>